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0"/>
  </p:notesMasterIdLst>
  <p:sldIdLst>
    <p:sldId id="266" r:id="rId2"/>
    <p:sldId id="267" r:id="rId3"/>
    <p:sldId id="401" r:id="rId4"/>
    <p:sldId id="258" r:id="rId5"/>
    <p:sldId id="399" r:id="rId6"/>
    <p:sldId id="259" r:id="rId7"/>
    <p:sldId id="358" r:id="rId8"/>
    <p:sldId id="360" r:id="rId9"/>
    <p:sldId id="389" r:id="rId10"/>
    <p:sldId id="261" r:id="rId11"/>
    <p:sldId id="362" r:id="rId12"/>
    <p:sldId id="364" r:id="rId13"/>
    <p:sldId id="363" r:id="rId14"/>
    <p:sldId id="262" r:id="rId15"/>
    <p:sldId id="263" r:id="rId16"/>
    <p:sldId id="365" r:id="rId17"/>
    <p:sldId id="376" r:id="rId18"/>
    <p:sldId id="377" r:id="rId19"/>
    <p:sldId id="375" r:id="rId20"/>
    <p:sldId id="366" r:id="rId21"/>
    <p:sldId id="367" r:id="rId22"/>
    <p:sldId id="368" r:id="rId23"/>
    <p:sldId id="369" r:id="rId24"/>
    <p:sldId id="371" r:id="rId25"/>
    <p:sldId id="378" r:id="rId26"/>
    <p:sldId id="379" r:id="rId27"/>
    <p:sldId id="380" r:id="rId28"/>
    <p:sldId id="388" r:id="rId29"/>
    <p:sldId id="381" r:id="rId30"/>
    <p:sldId id="382" r:id="rId31"/>
    <p:sldId id="383" r:id="rId32"/>
    <p:sldId id="384" r:id="rId33"/>
    <p:sldId id="385" r:id="rId34"/>
    <p:sldId id="391" r:id="rId35"/>
    <p:sldId id="390" r:id="rId36"/>
    <p:sldId id="396" r:id="rId37"/>
    <p:sldId id="398" r:id="rId38"/>
    <p:sldId id="400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0"/>
    <p:restoredTop sz="94686"/>
  </p:normalViewPr>
  <p:slideViewPr>
    <p:cSldViewPr snapToGrid="0">
      <p:cViewPr varScale="1">
        <p:scale>
          <a:sx n="174" d="100"/>
          <a:sy n="174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83445-D6A7-4C21-B5E7-B35058BE4371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860B0-F97F-4687-918E-8BD6B6E04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97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AB049-5976-B041-8052-099E37B739C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89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AB049-5976-B041-8052-099E37B739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003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B5AF848-EC1F-3F14-A88B-5E2778BCD3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2030" y="357578"/>
            <a:ext cx="6424247" cy="2577955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2030" y="2895600"/>
            <a:ext cx="6424247" cy="178777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C1E4-3583-6D4C-BB8F-55A497A5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9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C1E4-3583-6D4C-BB8F-55A497A5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48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5400A5E-6E63-AE58-5C16-71A2EB9D43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327" y="37330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327" y="325303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C1E4-3583-6D4C-BB8F-55A497A5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61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9538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9538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C1E4-3583-6D4C-BB8F-55A497A5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650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2509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2509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C1E4-3583-6D4C-BB8F-55A497A5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35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C1E4-3583-6D4C-BB8F-55A497A5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54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C1E4-3583-6D4C-BB8F-55A497A5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255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C1E4-3583-6D4C-BB8F-55A497A5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10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"/>
            <a:ext cx="7008812" cy="586105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C1E4-3583-6D4C-BB8F-55A497A5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251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E95ACD5-4D7E-10D8-2E22-3B9FBF538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3415" y="365125"/>
            <a:ext cx="11506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3415" y="1825625"/>
            <a:ext cx="11506200" cy="3766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6415" y="621567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493C1E4-3583-6D4C-BB8F-55A497A5D5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850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E71E25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71E25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71E25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71E25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71E25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ohnwargo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ogle/zx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ogle/zx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chalk" TargetMode="External"/><Relationship Id="rId2" Type="http://schemas.openxmlformats.org/officeDocument/2006/relationships/hyperlink" Target="https://google.github.io/zx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pmjs.com/package/minimist" TargetMode="External"/><Relationship Id="rId5" Type="http://schemas.openxmlformats.org/officeDocument/2006/relationships/hyperlink" Target="https://www.npmjs.com/package/fs-extra" TargetMode="External"/><Relationship Id="rId4" Type="http://schemas.openxmlformats.org/officeDocument/2006/relationships/hyperlink" Target="https://www.npmjs.com/package/fetch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walkator?utm_content=creditCopyText&amp;utm_medium=referral&amp;utm_source=unsplash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photos/klMii3cR9iI?utm_content=creditCopyText&amp;utm_medium=referral&amp;utm_source=unsplash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walkator?utm_content=creditCopyText&amp;utm_medium=referral&amp;utm_source=unsplash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photos/klMii3cR9iI?utm_content=creditCopyText&amp;utm_medium=referral&amp;utm_source=unsplash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fs-extra" TargetMode="External"/><Relationship Id="rId2" Type="http://schemas.openxmlformats.org/officeDocument/2006/relationships/hyperlink" Target="https://nodejs.org/api/fs.html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fetch" TargetMode="External"/><Relationship Id="rId2" Type="http://schemas.openxmlformats.org/officeDocument/2006/relationships/hyperlink" Target="https://www.npmjs.com/package/chalk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npmjs.com/package/minimist" TargetMode="External"/><Relationship Id="rId4" Type="http://schemas.openxmlformats.org/officeDocument/2006/relationships/hyperlink" Target="https://www.npmjs.com/package/fs-extra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ato23-shell-script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execa" TargetMode="External"/><Relationship Id="rId2" Type="http://schemas.openxmlformats.org/officeDocument/2006/relationships/hyperlink" Target="https://github.com/google/zx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ato23-shell-script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ingpwa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51C978-EAF6-149A-6201-39A83554A2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​​Write Shell Scripts Using JavaScript and zx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B930C99-61A3-1AF6-62FC-5B77CF932B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John M. Wargo</a:t>
            </a:r>
          </a:p>
          <a:p>
            <a:r>
              <a:rPr lang="en-US" dirty="0"/>
              <a:t>@johnwargo</a:t>
            </a:r>
          </a:p>
          <a:p>
            <a:r>
              <a:rPr lang="en-US" dirty="0">
                <a:hlinkClick r:id="rId2"/>
              </a:rPr>
              <a:t>https://johnwargo.com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728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E1BED4-994C-679A-8F9B-C323C0B6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Task Automation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529C95-AEEB-05D4-4523-42D602454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have all sorts of tools available to them to automate development associated tasks:</a:t>
            </a:r>
          </a:p>
          <a:p>
            <a:pPr lvl="1"/>
            <a:r>
              <a:rPr lang="en-US" dirty="0"/>
              <a:t>Batch files</a:t>
            </a:r>
          </a:p>
          <a:p>
            <a:pPr lvl="1"/>
            <a:r>
              <a:rPr lang="en-US" dirty="0"/>
              <a:t>Shell Scripts</a:t>
            </a:r>
          </a:p>
          <a:p>
            <a:pPr lvl="1"/>
            <a:r>
              <a:rPr lang="en-US" dirty="0"/>
              <a:t>Git-based workflows</a:t>
            </a:r>
          </a:p>
          <a:p>
            <a:pPr lvl="1"/>
            <a:r>
              <a:rPr lang="en-US" dirty="0"/>
              <a:t>CI/CD</a:t>
            </a:r>
          </a:p>
          <a:p>
            <a:pPr lvl="1"/>
            <a:r>
              <a:rPr lang="en-US" dirty="0"/>
              <a:t>All sorts of stuff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695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E1BED4-994C-679A-8F9B-C323C0B6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Files and Shell Scripts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529C95-AEEB-05D4-4523-42D602454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 files and shell scripts are a quick way to hack together a bunch of commands to get something done.</a:t>
            </a:r>
          </a:p>
          <a:p>
            <a:r>
              <a:rPr lang="en-US" dirty="0"/>
              <a:t>However, if you work on Windows and macOS and/or Linux, then you’re creating two files to accomplish the same task on Windows and *nix systems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files).</a:t>
            </a:r>
          </a:p>
          <a:p>
            <a:r>
              <a:rPr lang="en-US" dirty="0"/>
              <a:t>Also, the languages used in each is very different.</a:t>
            </a:r>
          </a:p>
        </p:txBody>
      </p:sp>
    </p:spTree>
    <p:extLst>
      <p:ext uri="{BB962C8B-B14F-4D97-AF65-F5344CB8AC3E}">
        <p14:creationId xmlns:p14="http://schemas.microsoft.com/office/powerpoint/2010/main" val="1124095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A8EFA1-9D3B-D39F-848E-03616AFD62C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rcRect t="-1" b="4473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12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ADBC5-2F19-8E81-48FB-C71E79C3F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PowerShell?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60478-C89E-220E-0EBD-F74CC5DE8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Yes, you can use PowerShell to write cross-platform scripts.</a:t>
            </a:r>
          </a:p>
          <a:p>
            <a:r>
              <a:rPr lang="en-US" dirty="0"/>
              <a:t>But this session isn’t about PowerShell.</a:t>
            </a:r>
          </a:p>
          <a:p>
            <a:r>
              <a:rPr lang="en-US" dirty="0"/>
              <a:t>This session is about node.js and JavaScript.</a:t>
            </a:r>
          </a:p>
        </p:txBody>
      </p:sp>
    </p:spTree>
    <p:extLst>
      <p:ext uri="{BB962C8B-B14F-4D97-AF65-F5344CB8AC3E}">
        <p14:creationId xmlns:p14="http://schemas.microsoft.com/office/powerpoint/2010/main" val="2328766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31F319-994D-E22F-5ABC-0AC571F1F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and TypeScript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D20BB-0203-F819-F557-F48585C2E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 JavaScript/TypeScript developer, I frequently turn to node.js and for task automation.</a:t>
            </a:r>
          </a:p>
          <a:p>
            <a:r>
              <a:rPr lang="en-US" dirty="0"/>
              <a:t>This works well, but has some overhead…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155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16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80F08AB-E88F-864C-D5DF-B84C739E5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123" y="643467"/>
            <a:ext cx="587975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833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E3D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EFF242-F3B7-0D30-020B-25EF519D5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513" y="643467"/>
            <a:ext cx="653497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188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46F958BA-BCA8-35DA-CE71-098D8544C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35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057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EB28EA98-C5A5-AC71-09A2-32D80377C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8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133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70E0-ED6F-4E5B-0333-7D0BF256D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want…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BE1AD-7C60-BE26-C376-0C81C1FC8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way to write shell scripts for multiple platforms:</a:t>
            </a:r>
          </a:p>
          <a:p>
            <a:pPr lvl="1"/>
            <a:r>
              <a:rPr lang="en-US" dirty="0"/>
              <a:t>At a minimum Microsoft Windows</a:t>
            </a:r>
          </a:p>
          <a:p>
            <a:pPr lvl="1"/>
            <a:r>
              <a:rPr lang="en-US" dirty="0"/>
              <a:t>Support macOS and/or Linux too</a:t>
            </a:r>
          </a:p>
          <a:p>
            <a:r>
              <a:rPr lang="en-US" dirty="0"/>
              <a:t>Stand-alone scripts, no overhead files polluting the current project folder.</a:t>
            </a:r>
          </a:p>
          <a:p>
            <a:r>
              <a:rPr lang="en-US" dirty="0"/>
              <a:t>No new language learning.</a:t>
            </a:r>
          </a:p>
          <a:p>
            <a:r>
              <a:rPr lang="en-US" dirty="0"/>
              <a:t>Support for asynchronous tasks.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730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903C5-8DED-4E96-FB13-3E4E29CDF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6D292-07FA-C164-EA5B-41CE377A9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There are many ways to automate stuff when you're building and writing software, shell scripts, CI/CD, command-line utilities, and more.</a:t>
            </a:r>
          </a:p>
          <a:p>
            <a:pPr marL="0" indent="0">
              <a:buNone/>
            </a:pPr>
            <a:r>
              <a:rPr lang="en-US" dirty="0"/>
              <a:t>When you need to run something locally, developers often turn to shell scripts for something simple and node-based command-line utilities for more complicated tasks.</a:t>
            </a:r>
          </a:p>
          <a:p>
            <a:pPr marL="0" indent="0">
              <a:buNone/>
            </a:pPr>
            <a:r>
              <a:rPr lang="en-US" dirty="0"/>
              <a:t>Google's </a:t>
            </a:r>
            <a:r>
              <a:rPr lang="en-US" dirty="0">
                <a:hlinkClick r:id="rId2"/>
              </a:rPr>
              <a:t>zx</a:t>
            </a:r>
            <a:r>
              <a:rPr lang="en-US" dirty="0"/>
              <a:t> project sits right between those two options, merging </a:t>
            </a:r>
            <a:r>
              <a:rPr lang="en-US" strike="sngStrike" dirty="0"/>
              <a:t>shell commands</a:t>
            </a:r>
            <a:r>
              <a:rPr lang="en-US" dirty="0"/>
              <a:t> spawning </a:t>
            </a:r>
            <a:r>
              <a:rPr lang="en-US"/>
              <a:t>external apps with </a:t>
            </a:r>
            <a:r>
              <a:rPr lang="en-US" dirty="0"/>
              <a:t>JavaScript (or even TypeScript) coding.</a:t>
            </a:r>
          </a:p>
          <a:p>
            <a:pPr marL="0" indent="0">
              <a:buNone/>
            </a:pPr>
            <a:r>
              <a:rPr lang="en-US" dirty="0"/>
              <a:t>In this session, you'll learn how to write shell scripts using JavaScript and zx (plus a little more).</a:t>
            </a:r>
          </a:p>
        </p:txBody>
      </p:sp>
    </p:spTree>
    <p:extLst>
      <p:ext uri="{BB962C8B-B14F-4D97-AF65-F5344CB8AC3E}">
        <p14:creationId xmlns:p14="http://schemas.microsoft.com/office/powerpoint/2010/main" val="26920573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205895-8267-B9CF-1A24-AB0EEAF7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ZX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6146F6-564A-F9A4-3263-DD6C586457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09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AEA220-22AA-5A77-F818-526F6FF0B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76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8249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2C11-5D98-34C7-7525-5BAD31CD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google/zx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5E555-D667-99F1-E36A-3F7A4AA7F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https://github.com/google/zx</a:t>
            </a:r>
            <a:endParaRPr lang="en-US" dirty="0"/>
          </a:p>
          <a:p>
            <a:r>
              <a:rPr lang="en-US" dirty="0"/>
              <a:t>From the Repo:</a:t>
            </a:r>
          </a:p>
          <a:p>
            <a:pPr lvl="1"/>
            <a:r>
              <a:rPr lang="en-US" dirty="0"/>
              <a:t>Bash is great, but when it comes to writing more complex scripts, many people prefer a more convenient programming language. </a:t>
            </a:r>
          </a:p>
          <a:p>
            <a:pPr lvl="1"/>
            <a:r>
              <a:rPr lang="en-US" dirty="0"/>
              <a:t>JavaScript is a perfect choice, but the Node.js standard library requires additional hassle before using. </a:t>
            </a:r>
          </a:p>
          <a:p>
            <a:pPr lvl="1"/>
            <a:r>
              <a:rPr lang="en-US" dirty="0"/>
              <a:t>The zx package provides useful wrappers around </a:t>
            </a:r>
            <a:r>
              <a:rPr lang="en-US" dirty="0" err="1"/>
              <a:t>child_process</a:t>
            </a:r>
            <a:r>
              <a:rPr lang="en-US" dirty="0"/>
              <a:t>, escapes arguments and gives sensible defaults.”</a:t>
            </a:r>
          </a:p>
        </p:txBody>
      </p:sp>
    </p:spTree>
    <p:extLst>
      <p:ext uri="{BB962C8B-B14F-4D97-AF65-F5344CB8AC3E}">
        <p14:creationId xmlns:p14="http://schemas.microsoft.com/office/powerpoint/2010/main" val="20050106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2C11-5D98-34C7-7525-5BAD31CD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>
                <a:hlinkClick r:id="rId2"/>
              </a:rPr>
              <a:t>zx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5E555-D667-99F1-E36A-3F7A4AA7F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(my words) It’s a node-based runtime for executing JavaScript-based scripts.</a:t>
            </a:r>
          </a:p>
          <a:p>
            <a:r>
              <a:rPr lang="en-US" dirty="0"/>
              <a:t>Installs and executes globally (it’s a runtime after all)</a:t>
            </a:r>
          </a:p>
          <a:p>
            <a:r>
              <a:rPr lang="en-US" dirty="0"/>
              <a:t>Provides a simplified wrapper around node’s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child_process</a:t>
            </a:r>
            <a:r>
              <a:rPr lang="en-US" dirty="0"/>
              <a:t> API.</a:t>
            </a:r>
          </a:p>
          <a:p>
            <a:r>
              <a:rPr lang="en-US" dirty="0"/>
              <a:t>Returns promises from calls to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spawn</a:t>
            </a:r>
            <a:r>
              <a:rPr lang="en-US" dirty="0"/>
              <a:t>.</a:t>
            </a:r>
          </a:p>
          <a:p>
            <a:r>
              <a:rPr lang="en-US" dirty="0"/>
              <a:t>Automatically initializes several standard node modules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>
                <a:hlinkClick r:id="rId3"/>
              </a:rPr>
              <a:t>chalk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fetch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fs_extra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minimist</a:t>
            </a:r>
            <a:r>
              <a:rPr lang="en-US" dirty="0"/>
              <a:t>).</a:t>
            </a:r>
          </a:p>
          <a:p>
            <a:r>
              <a:rPr lang="en-US" dirty="0"/>
              <a:t>Automatically escapes and quotes parameters.</a:t>
            </a:r>
          </a:p>
          <a:p>
            <a:r>
              <a:rPr lang="en-US" dirty="0"/>
              <a:t>This isn’t a complete analysis, so let's look at the docs.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2557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3BBA18-4231-C95D-D584-44A4E8DC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With John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7FD97E-F067-755C-8BCD-FC4C4ACFA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35087568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2C11-5D98-34C7-7525-5BAD31CD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5E555-D667-99F1-E36A-3F7A4AA7F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5" y="1825625"/>
            <a:ext cx="9092128" cy="3766283"/>
          </a:xfrm>
        </p:spPr>
        <p:txBody>
          <a:bodyPr/>
          <a:lstStyle/>
          <a:p>
            <a:r>
              <a:rPr lang="en-US" dirty="0"/>
              <a:t>I have this flutter app…</a:t>
            </a:r>
          </a:p>
          <a:p>
            <a:r>
              <a:rPr lang="en-US" dirty="0"/>
              <a:t>During testing, I paste specific text into several input fields.</a:t>
            </a:r>
          </a:p>
          <a:p>
            <a:r>
              <a:rPr lang="en-US" dirty="0"/>
              <a:t>Fortunately, the Android SDK provides a command-line tool I can use to poke content in the keyboard buffer.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B24540-A17E-57D5-A6FE-E9F12A29F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5046" y="628003"/>
            <a:ext cx="2264569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40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screen with colorful text&#10;&#10;Description automatically generated">
            <a:extLst>
              <a:ext uri="{FF2B5EF4-FFF2-40B4-BE49-F238E27FC236}">
                <a16:creationId xmlns:a16="http://schemas.microsoft.com/office/drawing/2014/main" id="{34789CCC-F49F-8E1E-6423-697ECD9CD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524000" y="-1524001"/>
            <a:ext cx="9144000" cy="1219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62C0EF-5135-318A-141D-AA87627FE5C8}"/>
              </a:ext>
            </a:extLst>
          </p:cNvPr>
          <p:cNvSpPr txBox="1"/>
          <p:nvPr/>
        </p:nvSpPr>
        <p:spPr>
          <a:xfrm>
            <a:off x="621455" y="8425934"/>
            <a:ext cx="6095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Photo by </a:t>
            </a:r>
            <a:r>
              <a:rPr lang="en-US" dirty="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Walkator</a:t>
            </a:r>
            <a:r>
              <a:rPr lang="en-US" dirty="0">
                <a:solidFill>
                  <a:schemeClr val="bg1"/>
                </a:solidFill>
              </a:rPr>
              <a:t> on </a:t>
            </a:r>
            <a:r>
              <a:rPr lang="en-US" dirty="0" err="1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436A675-368B-2913-3E2E-77E906A4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Let’s Look At Some Code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E3ADBC-A65A-76C4-BB16-B4B6AC8C5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26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2C11-5D98-34C7-7525-5BAD31CD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5E555-D667-99F1-E36A-3F7A4AA7F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Client-side build steps for a JavaScript-based Static Site Generator (SSG) project.</a:t>
            </a:r>
          </a:p>
          <a:p>
            <a:r>
              <a:rPr lang="en-US" dirty="0"/>
              <a:t>Don’t run the same steps every time, so need some flexibility in controlling what runs.</a:t>
            </a:r>
          </a:p>
          <a:p>
            <a:r>
              <a:rPr lang="en-US" dirty="0"/>
              <a:t>Since it’s already a JavaScript project, zx fits right in.</a:t>
            </a:r>
          </a:p>
        </p:txBody>
      </p:sp>
    </p:spTree>
    <p:extLst>
      <p:ext uri="{BB962C8B-B14F-4D97-AF65-F5344CB8AC3E}">
        <p14:creationId xmlns:p14="http://schemas.microsoft.com/office/powerpoint/2010/main" val="7333374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screen with colorful text&#10;&#10;Description automatically generated">
            <a:extLst>
              <a:ext uri="{FF2B5EF4-FFF2-40B4-BE49-F238E27FC236}">
                <a16:creationId xmlns:a16="http://schemas.microsoft.com/office/drawing/2014/main" id="{34789CCC-F49F-8E1E-6423-697ECD9CD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524000" y="-1524001"/>
            <a:ext cx="9144000" cy="1219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62C0EF-5135-318A-141D-AA87627FE5C8}"/>
              </a:ext>
            </a:extLst>
          </p:cNvPr>
          <p:cNvSpPr txBox="1"/>
          <p:nvPr/>
        </p:nvSpPr>
        <p:spPr>
          <a:xfrm>
            <a:off x="621455" y="8425934"/>
            <a:ext cx="6095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Photo by </a:t>
            </a:r>
            <a:r>
              <a:rPr lang="en-US" dirty="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Walkator</a:t>
            </a:r>
            <a:r>
              <a:rPr lang="en-US" dirty="0">
                <a:solidFill>
                  <a:schemeClr val="bg1"/>
                </a:solidFill>
              </a:rPr>
              <a:t> on </a:t>
            </a:r>
            <a:r>
              <a:rPr lang="en-US" dirty="0" err="1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436A675-368B-2913-3E2E-77E906A47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Let’s Look At Some Code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E3ADBC-A65A-76C4-BB16-B4B6AC8C5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1118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2C11-5D98-34C7-7525-5BAD31CD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zx</a:t>
            </a:r>
            <a:r>
              <a:rPr lang="en-US" dirty="0"/>
              <a:t> 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DB7540-6EFA-2AE0-F921-D224388A1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5E555-D667-99F1-E36A-3F7A4AA7F43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Quick, simple, and easy.</a:t>
            </a:r>
          </a:p>
          <a:p>
            <a:r>
              <a:rPr lang="en-US" dirty="0"/>
              <a:t>Automatic initialization of standard modules simplifies code.</a:t>
            </a:r>
          </a:p>
          <a:p>
            <a:r>
              <a:rPr lang="en-US" dirty="0"/>
              <a:t>Robust options for output management.</a:t>
            </a:r>
          </a:p>
          <a:p>
            <a:r>
              <a:rPr lang="en-US" dirty="0"/>
              <a:t>Doesn’t expect to run in a nod-based project.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7B9008-1134-5398-2052-A92F1F90F3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A46134-5B34-A634-506A-D36CFC01F91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separate runtime environment/command</a:t>
            </a:r>
          </a:p>
          <a:p>
            <a:r>
              <a:rPr lang="en-US" dirty="0"/>
              <a:t>Haven’t been able to figure out how to run without the </a:t>
            </a:r>
            <a:r>
              <a:rPr lang="en-US" dirty="0" err="1"/>
              <a:t>zx</a:t>
            </a:r>
            <a:r>
              <a:rPr lang="en-US" dirty="0"/>
              <a:t> command (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script.mjs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39558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CC973-5458-3E97-08B4-69C60962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Disclaimer: Spawn Only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D495A-9985-D8EB-35A1-7EBEB32BC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open source modules discussed in this session simplify Node-based apps spawning external processes and related stuff.</a:t>
            </a:r>
          </a:p>
          <a:p>
            <a:r>
              <a:rPr lang="en-US" dirty="0"/>
              <a:t>Neither provides JavaScript access to Shell commands (ls, cd, etc.).</a:t>
            </a:r>
          </a:p>
          <a:p>
            <a:r>
              <a:rPr lang="en-US" dirty="0"/>
              <a:t>Node already has something for that:</a:t>
            </a:r>
          </a:p>
          <a:p>
            <a:pPr lvl="1"/>
            <a:r>
              <a:rPr lang="en-US" dirty="0"/>
              <a:t>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fs</a:t>
            </a:r>
            <a:r>
              <a:rPr lang="en-US" dirty="0"/>
              <a:t> library included with node.</a:t>
            </a:r>
          </a:p>
          <a:p>
            <a:pPr lvl="1"/>
            <a:r>
              <a:rPr lang="en-US" dirty="0"/>
              <a:t>For additional capabilities, use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fs_extra</a:t>
            </a:r>
            <a:r>
              <a:rPr lang="en-US" dirty="0"/>
              <a:t> module.</a:t>
            </a:r>
          </a:p>
        </p:txBody>
      </p:sp>
    </p:spTree>
    <p:extLst>
      <p:ext uri="{BB962C8B-B14F-4D97-AF65-F5344CB8AC3E}">
        <p14:creationId xmlns:p14="http://schemas.microsoft.com/office/powerpoint/2010/main" val="20157766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41DCAF-ACBD-19E7-6A7B-C5013EE97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</a:t>
            </a:r>
            <a:r>
              <a:rPr lang="en-US" dirty="0" err="1"/>
              <a:t>Execa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D552C8-58C0-661D-63DD-61B900C3BB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375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5727C6-FBBF-136C-B98C-E000A1E93A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7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8797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0C0BE03-BB9B-E2DA-3F46-53FCF3DEB2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64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888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2C11-5D98-34C7-7525-5BAD31CD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5" y="365125"/>
            <a:ext cx="11506200" cy="1325563"/>
          </a:xfrm>
        </p:spPr>
        <p:txBody>
          <a:bodyPr/>
          <a:lstStyle/>
          <a:p>
            <a:r>
              <a:rPr lang="en-US" dirty="0" err="1"/>
              <a:t>Execa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5E555-D667-99F1-E36A-3F7A4AA7F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5" y="1825625"/>
            <a:ext cx="11506200" cy="3766283"/>
          </a:xfrm>
        </p:spPr>
        <p:txBody>
          <a:bodyPr/>
          <a:lstStyle/>
          <a:p>
            <a:r>
              <a:rPr lang="en-US" dirty="0"/>
              <a:t>Delivers a wrapper around the Node’s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child_process</a:t>
            </a:r>
            <a:r>
              <a:rPr lang="en-US" dirty="0"/>
              <a:t> API</a:t>
            </a:r>
          </a:p>
          <a:p>
            <a:r>
              <a:rPr lang="en-US" dirty="0"/>
              <a:t>Provides promise interface</a:t>
            </a:r>
          </a:p>
          <a:p>
            <a:r>
              <a:rPr lang="en-US" dirty="0"/>
              <a:t>Expects to be installed locally and must be imported</a:t>
            </a:r>
            <a:br>
              <a:rPr lang="en-US" dirty="0"/>
            </a:br>
            <a:r>
              <a:rPr lang="en-US" dirty="0"/>
              <a:t>(just like other node modules used in your app).</a:t>
            </a:r>
          </a:p>
          <a:p>
            <a:r>
              <a:rPr lang="en-US" dirty="0"/>
              <a:t>Expects to execute in a node project folder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146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2C11-5D98-34C7-7525-5BAD31CD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15" y="365125"/>
            <a:ext cx="11506200" cy="1325563"/>
          </a:xfrm>
        </p:spPr>
        <p:txBody>
          <a:bodyPr/>
          <a:lstStyle/>
          <a:p>
            <a:r>
              <a:rPr lang="en-US" dirty="0" err="1"/>
              <a:t>Execa</a:t>
            </a:r>
            <a:r>
              <a:rPr lang="en-US" dirty="0"/>
              <a:t>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5E555-D667-99F1-E36A-3F7A4AA7F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415" y="1825625"/>
            <a:ext cx="11506200" cy="3766283"/>
          </a:xfrm>
        </p:spPr>
        <p:txBody>
          <a:bodyPr/>
          <a:lstStyle/>
          <a:p>
            <a:r>
              <a:rPr lang="en-US" dirty="0" err="1"/>
              <a:t>Execa</a:t>
            </a:r>
            <a:r>
              <a:rPr lang="en-US" dirty="0"/>
              <a:t> execution method.</a:t>
            </a:r>
          </a:p>
          <a:p>
            <a:r>
              <a:rPr lang="en-US" dirty="0"/>
              <a:t>Recently added zx-style execution as well.</a:t>
            </a:r>
          </a:p>
          <a:p>
            <a:r>
              <a:rPr lang="en-US" dirty="0"/>
              <a:t>Executes silently generally.</a:t>
            </a:r>
          </a:p>
          <a:p>
            <a:r>
              <a:rPr lang="en-US" dirty="0"/>
              <a:t>This isn’t a complete analysis, so let's look at the docs.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22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3BBA18-4231-C95D-D584-44A4E8DC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With John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7FD97E-F067-755C-8BCD-FC4C4ACFA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4835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5688B0-9CC6-2CD9-D087-56610D39E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Execa</a:t>
            </a:r>
            <a:r>
              <a:rPr lang="en-US" dirty="0"/>
              <a:t> Summary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63475E-DD3F-87F5-FF2B-98F1F50B82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3D73C5-081A-9F53-44F8-9D1CB9F3AA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Can work like </a:t>
            </a:r>
            <a:r>
              <a:rPr lang="en-US" dirty="0" err="1"/>
              <a:t>zx</a:t>
            </a:r>
            <a:r>
              <a:rPr lang="en-US" dirty="0"/>
              <a:t> if you want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457EF5-A18A-7465-4038-21A027971A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9E2F102-275B-5B9C-8393-689253BD95A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Node-centric.</a:t>
            </a:r>
          </a:p>
          <a:p>
            <a:r>
              <a:rPr lang="en-US" dirty="0"/>
              <a:t>Must install dependencies in project folder.</a:t>
            </a:r>
          </a:p>
          <a:p>
            <a:r>
              <a:rPr lang="en-US" dirty="0"/>
              <a:t>No automatic initialization of </a:t>
            </a:r>
            <a:r>
              <a:rPr lang="en-US" dirty="0">
                <a:hlinkClick r:id="rId2"/>
              </a:rPr>
              <a:t>chalk</a:t>
            </a:r>
            <a:r>
              <a:rPr lang="en-US" dirty="0"/>
              <a:t>, </a:t>
            </a:r>
            <a:r>
              <a:rPr lang="en-US" dirty="0">
                <a:hlinkClick r:id="rId3"/>
              </a:rPr>
              <a:t>fetch</a:t>
            </a:r>
            <a:r>
              <a:rPr lang="en-US" dirty="0"/>
              <a:t>, </a:t>
            </a:r>
            <a:r>
              <a:rPr lang="en-US" dirty="0" err="1">
                <a:hlinkClick r:id="rId4"/>
              </a:rPr>
              <a:t>fs_extra</a:t>
            </a:r>
            <a:r>
              <a:rPr lang="en-US" dirty="0"/>
              <a:t>, and </a:t>
            </a:r>
            <a:r>
              <a:rPr lang="en-US" dirty="0" err="1">
                <a:hlinkClick r:id="rId5"/>
              </a:rPr>
              <a:t>minimist</a:t>
            </a:r>
            <a:r>
              <a:rPr lang="en-US" dirty="0"/>
              <a:t>.</a:t>
            </a:r>
          </a:p>
          <a:p>
            <a:r>
              <a:rPr lang="en-US" dirty="0"/>
              <a:t>Manual echo of executing task.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6148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E2C08-AFB3-ECE7-1A68-6B450D9D6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97F90-0C8E-4488-A585-07874F4FDA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9408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9324A-6CF3-C8BA-877B-AE0035B05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513979-2E61-54B5-E4FA-9CEEEEF73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Presentation: </a:t>
            </a:r>
            <a:endParaRPr lang="en-US" dirty="0"/>
          </a:p>
          <a:p>
            <a:r>
              <a:rPr lang="en-US" dirty="0"/>
              <a:t>Source code: </a:t>
            </a:r>
            <a:r>
              <a:rPr lang="en-US" dirty="0">
                <a:hlinkClick r:id="rId2"/>
              </a:rPr>
              <a:t>https://bit.ly/ato23-shell-scripts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2860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95E08-5219-4A20-02A1-A1D073871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92B31-25DB-A0CD-D5E2-BBE9BD4D97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Scripts Across Platforms</a:t>
            </a:r>
          </a:p>
          <a:p>
            <a:r>
              <a:rPr lang="en-US" dirty="0"/>
              <a:t>An Introduction to </a:t>
            </a:r>
            <a:r>
              <a:rPr lang="en-US" dirty="0">
                <a:hlinkClick r:id="rId2"/>
              </a:rPr>
              <a:t>zx</a:t>
            </a:r>
            <a:endParaRPr lang="en-US" dirty="0"/>
          </a:p>
          <a:p>
            <a:r>
              <a:rPr lang="en-US" dirty="0"/>
              <a:t>Coding with John</a:t>
            </a:r>
          </a:p>
          <a:p>
            <a:r>
              <a:rPr lang="en-US" dirty="0"/>
              <a:t>An Introduction to </a:t>
            </a:r>
            <a:r>
              <a:rPr lang="en-US" dirty="0">
                <a:hlinkClick r:id="rId3"/>
              </a:rPr>
              <a:t>Execa</a:t>
            </a:r>
            <a:endParaRPr lang="en-US" dirty="0"/>
          </a:p>
          <a:p>
            <a:r>
              <a:rPr lang="en-US" dirty="0"/>
              <a:t>More Coding with John</a:t>
            </a:r>
          </a:p>
          <a:p>
            <a:r>
              <a:rPr lang="en-US" dirty="0"/>
              <a:t>Wrap Up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53FF9B-F848-574A-4F81-74274552B4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is going to move pretty fast!</a:t>
            </a:r>
          </a:p>
          <a:p>
            <a:r>
              <a:rPr lang="en-US" dirty="0"/>
              <a:t>Will not be a thorough deep-dive, will just introduce you to two useful open-source libraries that may make your life easier.</a:t>
            </a:r>
          </a:p>
        </p:txBody>
      </p:sp>
    </p:spTree>
    <p:extLst>
      <p:ext uri="{BB962C8B-B14F-4D97-AF65-F5344CB8AC3E}">
        <p14:creationId xmlns:p14="http://schemas.microsoft.com/office/powerpoint/2010/main" val="68354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9324A-6CF3-C8BA-877B-AE0035B05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513979-2E61-54B5-E4FA-9CEEEEF73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Presentation: </a:t>
            </a:r>
            <a:endParaRPr lang="en-US" dirty="0"/>
          </a:p>
          <a:p>
            <a:r>
              <a:rPr lang="en-US" dirty="0"/>
              <a:t>Source code: </a:t>
            </a:r>
            <a:r>
              <a:rPr lang="en-US" dirty="0">
                <a:hlinkClick r:id="rId2"/>
              </a:rPr>
              <a:t>https://bit.ly/ato23-shell-scripts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2302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0C86-06A0-24B2-BC8C-F08F971B6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350835-BCE3-1F43-89D9-C56726956F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52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538" y="365125"/>
            <a:ext cx="115062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537" y="1825625"/>
            <a:ext cx="10216799" cy="3765550"/>
          </a:xfrm>
        </p:spPr>
        <p:txBody>
          <a:bodyPr anchor="t">
            <a:normAutofit lnSpcReduction="10000"/>
          </a:bodyPr>
          <a:lstStyle/>
          <a:p>
            <a:r>
              <a:rPr lang="en-US" dirty="0"/>
              <a:t>Software developer, writer, presenter, father, </a:t>
            </a:r>
            <a:br>
              <a:rPr lang="en-US" dirty="0"/>
            </a:br>
            <a:r>
              <a:rPr lang="en-US" dirty="0"/>
              <a:t>husband, geek.</a:t>
            </a:r>
          </a:p>
          <a:p>
            <a:r>
              <a:rPr lang="en-US" dirty="0"/>
              <a:t>Principle Product Manager at Oracle Cloud </a:t>
            </a:r>
            <a:br>
              <a:rPr lang="en-US" dirty="0"/>
            </a:br>
            <a:r>
              <a:rPr lang="en-US" dirty="0"/>
              <a:t>Infrastructure (OCI).</a:t>
            </a:r>
          </a:p>
          <a:p>
            <a:r>
              <a:rPr lang="en-US" dirty="0"/>
              <a:t>Author of 7 (+1)* books.</a:t>
            </a:r>
          </a:p>
          <a:p>
            <a:r>
              <a:rPr lang="en-US" dirty="0"/>
              <a:t>Live in Charlotte, NC.</a:t>
            </a:r>
          </a:p>
          <a:p>
            <a:r>
              <a:rPr lang="en-US" dirty="0"/>
              <a:t>Previously @ AT&amp;T, BlackBerry, BoxTone, Forrester Research, GitHub, Hewlett Packard Enterprise (HPE), Microsoft, SAP, &amp; others. I apparently can’t keep a job.</a:t>
            </a:r>
          </a:p>
        </p:txBody>
      </p:sp>
      <p:pic>
        <p:nvPicPr>
          <p:cNvPr id="20" name="Picture 19" descr="A black and orange logo&#10;&#10;Description automatically generated">
            <a:extLst>
              <a:ext uri="{FF2B5EF4-FFF2-40B4-BE49-F238E27FC236}">
                <a16:creationId xmlns:a16="http://schemas.microsoft.com/office/drawing/2014/main" id="{550202C0-1109-7082-7244-439E9D7E6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7316" y="1292269"/>
            <a:ext cx="2754166" cy="275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4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10A051-7B4E-4C3A-9638-0AEB28C5E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082" y="557191"/>
            <a:ext cx="6555838" cy="334313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Learning Progressive </a:t>
            </a:r>
            <a:br>
              <a:rPr lang="en-US" sz="5200"/>
            </a:br>
            <a:r>
              <a:rPr lang="en-US" sz="5200"/>
              <a:t>Web Apps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9FAC76-B590-400B-81D2-4D357CC918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" r="-3" b="-3"/>
          <a:stretch/>
        </p:blipFill>
        <p:spPr>
          <a:xfrm>
            <a:off x="640080" y="557191"/>
            <a:ext cx="3799628" cy="4937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16AFFC-58CF-44D5-8D6E-821F64C27BAB}"/>
              </a:ext>
            </a:extLst>
          </p:cNvPr>
          <p:cNvSpPr txBox="1"/>
          <p:nvPr/>
        </p:nvSpPr>
        <p:spPr>
          <a:xfrm>
            <a:off x="4996082" y="4904928"/>
            <a:ext cx="4681742" cy="523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  <a:hlinkClick r:id="rId4"/>
              </a:rPr>
              <a:t>https://learningpwa.com/</a:t>
            </a:r>
            <a:r>
              <a:rPr lang="en-US" sz="2000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0678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8C0E4-6287-3C8C-43AB-58E867FF1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Scripts Across Platforms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6E8792-284B-8A23-1339-EE014818A2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Doing things the hard way</a:t>
            </a:r>
          </a:p>
        </p:txBody>
      </p:sp>
    </p:spTree>
    <p:extLst>
      <p:ext uri="{BB962C8B-B14F-4D97-AF65-F5344CB8AC3E}">
        <p14:creationId xmlns:p14="http://schemas.microsoft.com/office/powerpoint/2010/main" val="4218588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pen Source 101">
      <a:dk1>
        <a:srgbClr val="000000"/>
      </a:dk1>
      <a:lt1>
        <a:srgbClr val="FFFFFF"/>
      </a:lt1>
      <a:dk2>
        <a:srgbClr val="2A2A37"/>
      </a:dk2>
      <a:lt2>
        <a:srgbClr val="E7E6E6"/>
      </a:lt2>
      <a:accent1>
        <a:srgbClr val="E61D24"/>
      </a:accent1>
      <a:accent2>
        <a:srgbClr val="9F1D24"/>
      </a:accent2>
      <a:accent3>
        <a:srgbClr val="A5A5A5"/>
      </a:accent3>
      <a:accent4>
        <a:srgbClr val="FF7F66"/>
      </a:accent4>
      <a:accent5>
        <a:srgbClr val="3665D5"/>
      </a:accent5>
      <a:accent6>
        <a:srgbClr val="273A5C"/>
      </a:accent6>
      <a:hlink>
        <a:srgbClr val="E61D24"/>
      </a:hlink>
      <a:folHlink>
        <a:srgbClr val="9F1D2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1808</TotalTime>
  <Words>1027</Words>
  <Application>Microsoft Macintosh PowerPoint</Application>
  <PresentationFormat>Widescreen</PresentationFormat>
  <Paragraphs>128</Paragraphs>
  <Slides>38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Courier New</vt:lpstr>
      <vt:lpstr>Hack</vt:lpstr>
      <vt:lpstr>Office Theme</vt:lpstr>
      <vt:lpstr>​​Write Shell Scripts Using JavaScript and zx</vt:lpstr>
      <vt:lpstr>Abstract</vt:lpstr>
      <vt:lpstr>Disclaimer: Spawn Only</vt:lpstr>
      <vt:lpstr>Agenda</vt:lpstr>
      <vt:lpstr>Resources</vt:lpstr>
      <vt:lpstr>Introduction</vt:lpstr>
      <vt:lpstr>About Me</vt:lpstr>
      <vt:lpstr>Learning Progressive  Web Apps</vt:lpstr>
      <vt:lpstr>Scripts Across Platforms</vt:lpstr>
      <vt:lpstr>Developer Task Automation</vt:lpstr>
      <vt:lpstr>Batch Files and Shell Scripts</vt:lpstr>
      <vt:lpstr>PowerPoint Presentation</vt:lpstr>
      <vt:lpstr>What about PowerShell?</vt:lpstr>
      <vt:lpstr>JavaScript and TypeScript</vt:lpstr>
      <vt:lpstr>PowerPoint Presentation</vt:lpstr>
      <vt:lpstr>PowerPoint Presentation</vt:lpstr>
      <vt:lpstr>PowerPoint Presentation</vt:lpstr>
      <vt:lpstr>PowerPoint Presentation</vt:lpstr>
      <vt:lpstr>What I want…</vt:lpstr>
      <vt:lpstr>Introducing ZX</vt:lpstr>
      <vt:lpstr>PowerPoint Presentation</vt:lpstr>
      <vt:lpstr>google/zx</vt:lpstr>
      <vt:lpstr>What is zx?</vt:lpstr>
      <vt:lpstr>Coding With John</vt:lpstr>
      <vt:lpstr>Example #1</vt:lpstr>
      <vt:lpstr>Let’s Look At Some Code</vt:lpstr>
      <vt:lpstr>Example #2</vt:lpstr>
      <vt:lpstr>Let’s Look At Some Code</vt:lpstr>
      <vt:lpstr>zx Summary</vt:lpstr>
      <vt:lpstr>Introducing Execa</vt:lpstr>
      <vt:lpstr>PowerPoint Presentation</vt:lpstr>
      <vt:lpstr>PowerPoint Presentation</vt:lpstr>
      <vt:lpstr>Execa</vt:lpstr>
      <vt:lpstr>Execa (continued)</vt:lpstr>
      <vt:lpstr>Coding With John</vt:lpstr>
      <vt:lpstr>Execa Summary</vt:lpstr>
      <vt:lpstr>Questions?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Megan Blume</dc:creator>
  <cp:lastModifiedBy>John Wargo</cp:lastModifiedBy>
  <cp:revision>126</cp:revision>
  <dcterms:created xsi:type="dcterms:W3CDTF">2023-01-27T14:47:10Z</dcterms:created>
  <dcterms:modified xsi:type="dcterms:W3CDTF">2023-10-16T21:06:39Z</dcterms:modified>
</cp:coreProperties>
</file>

<file path=docProps/thumbnail.jpeg>
</file>